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92" r:id="rId2"/>
    <p:sldId id="709" r:id="rId3"/>
    <p:sldId id="710" r:id="rId4"/>
    <p:sldId id="711" r:id="rId5"/>
    <p:sldId id="712" r:id="rId6"/>
    <p:sldId id="621" r:id="rId7"/>
    <p:sldId id="724" r:id="rId8"/>
    <p:sldId id="725" r:id="rId9"/>
    <p:sldId id="726" r:id="rId10"/>
    <p:sldId id="727" r:id="rId11"/>
    <p:sldId id="720" r:id="rId12"/>
    <p:sldId id="721" r:id="rId13"/>
    <p:sldId id="722" r:id="rId14"/>
    <p:sldId id="72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aparsec@gmail.com" initials="e" lastIdx="1" clrIdx="0">
    <p:extLst>
      <p:ext uri="{19B8F6BF-5375-455C-9EA6-DF929625EA0E}">
        <p15:presenceInfo xmlns:p15="http://schemas.microsoft.com/office/powerpoint/2012/main" userId="7611c2554c4bc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8CBAD"/>
    <a:srgbClr val="D8756C"/>
    <a:srgbClr val="81C4C5"/>
    <a:srgbClr val="0000FF"/>
    <a:srgbClr val="FF0505"/>
    <a:srgbClr val="FF0000"/>
    <a:srgbClr val="268DE2"/>
    <a:srgbClr val="1E49A8"/>
    <a:srgbClr val="CD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FB696-1126-4A73-9BA9-65DA040723D1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D08D7-A37E-4377-BC90-83B3BD77F1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7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0FDC8-5F68-4AEB-84A8-168D9A9C8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9A5E53-A9D2-4C8D-BCFA-7A55BF083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5F3BC-9B78-435D-84E3-B40DC4E9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54F13-1606-4596-849F-6BED800D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8905A-45BB-45E1-931A-02C24646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AD22B-93DC-4B83-83D4-56F18932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D4CAD-0A4E-42B2-BB60-CD2AC8C3A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8900F-A74F-4BC1-A6B8-7C0A3BD8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5F1E6-21B7-43D6-90F5-2A37CA8C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C9193-C8B8-4591-91C5-E06B1FBC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BA2100-E201-4202-9646-A4410495B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59134-FDAD-4B19-8BF6-31E94F1D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C9DA1-9BB1-49C9-BF25-0B3A5B62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442D1-9B7E-44AA-94D8-4E07CF8F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5D5AA-6480-4F9F-A0DA-5D2B3593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4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9BA77-D737-4E9D-84F6-6B16DBDC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CF732-DD5F-4BE5-88C8-7C7AD609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95E5F-D570-49DA-A9D0-2A2BEBC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296DE-B7F9-4B68-A927-42A5004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49284-5CA4-49DB-8E72-81EBA840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3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D5DD1-EC63-4790-95FB-7EF76928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CFAEE-F94A-4BD2-A8FC-BCA88FAB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90E61-5189-4AD6-A987-EC5EB1AE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B234E-50ED-4AC4-9DDA-0545344B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A49AA-43BF-44E2-A7D2-579255CA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5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5078B-211E-4270-807F-8466208B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79A58-39CE-4E82-A65F-D2A38D1D7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173515-1A4D-4A6F-9BD8-AF81B75E9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7DE59-F585-4C0D-83A5-D14BBDB1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692B2-2F72-4DB3-8378-8DAE6C96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D9A28-255E-4F60-AF86-74ADB8AB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C6C45-2EF4-4FB9-A31D-D450BEE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29696-A519-4BDD-8D8E-45BC2801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1E0132-6142-480E-90D0-854173BC8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0BBC89-5143-4618-AAF1-397B9A629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B210B6-4939-45F9-A518-2398B9FD4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F74C4F-8C36-43FD-A42C-DB4CE7D3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42C0DC-FC90-4793-AF9D-C807EC72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FD207F-2991-492D-817B-57259653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7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1DD38-A59D-4BF0-AC2A-B1B607BF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D9B2EF-3E3C-492E-9F29-3F14F12E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944C2-7ECF-4290-BACA-E9975EC1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22746C-359B-475B-B69E-96796311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57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BCCFB-9FCE-4F08-BED7-BE63E985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27ED13-9E6F-45EF-8DBB-D3FD878F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7D20B-3C5D-42C5-A407-E262DCD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4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F960-050E-4751-8AF2-66E14861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A393F-7722-49CA-86D5-3F5E0708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1BC907-624A-45B2-93F3-84CE1B50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88B6DD-A90A-4EBB-97DE-00516A9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C753B-082E-4205-8BDB-F9F33059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7A33C-1686-41E8-AD2F-7B546576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8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EE876-4572-4AD8-9E32-CF7F05B2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35E8CA-D3EB-476B-9992-B4EF2093A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761D18-701E-437D-90A3-C09785C90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B7C98-B035-4374-885E-E4388902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B46A4-45CB-4C9A-9A4B-B8FC46D9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BFB94-BF6D-45F4-B92D-CB27B2AB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3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987BE0-F9C8-4FF5-B7F3-B154542E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84181-E2B5-4160-B6EE-58F8E179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25C04-1E07-490F-8A87-49E10F8B9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79D86-B63B-4988-B4D5-2657C0B28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65D15-6FC0-4FF3-B4BD-C4AF1DF56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12" Type="http://schemas.openxmlformats.org/officeDocument/2006/relationships/image" Target="../media/image410.png"/><Relationship Id="rId2" Type="http://schemas.openxmlformats.org/officeDocument/2006/relationships/image" Target="../media/image31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5" Type="http://schemas.openxmlformats.org/officeDocument/2006/relationships/image" Target="../media/image4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0.png"/><Relationship Id="rId18" Type="http://schemas.openxmlformats.org/officeDocument/2006/relationships/image" Target="../media/image48.png"/><Relationship Id="rId26" Type="http://schemas.openxmlformats.org/officeDocument/2006/relationships/image" Target="../media/image55.png"/><Relationship Id="rId3" Type="http://schemas.openxmlformats.org/officeDocument/2006/relationships/image" Target="../media/image320.png"/><Relationship Id="rId21" Type="http://schemas.openxmlformats.org/officeDocument/2006/relationships/image" Target="../media/image51.png"/><Relationship Id="rId7" Type="http://schemas.openxmlformats.org/officeDocument/2006/relationships/image" Target="../media/image360.png"/><Relationship Id="rId12" Type="http://schemas.openxmlformats.org/officeDocument/2006/relationships/image" Target="../media/image410.png"/><Relationship Id="rId17" Type="http://schemas.openxmlformats.org/officeDocument/2006/relationships/image" Target="../media/image47.png"/><Relationship Id="rId25" Type="http://schemas.openxmlformats.org/officeDocument/2006/relationships/image" Target="../media/image54.png"/><Relationship Id="rId2" Type="http://schemas.openxmlformats.org/officeDocument/2006/relationships/image" Target="../media/image310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24" Type="http://schemas.openxmlformats.org/officeDocument/2006/relationships/image" Target="../media/image53.png"/><Relationship Id="rId5" Type="http://schemas.openxmlformats.org/officeDocument/2006/relationships/image" Target="../media/image340.png"/><Relationship Id="rId15" Type="http://schemas.openxmlformats.org/officeDocument/2006/relationships/image" Target="../media/image440.png"/><Relationship Id="rId23" Type="http://schemas.openxmlformats.org/officeDocument/2006/relationships/image" Target="../media/image45.png"/><Relationship Id="rId10" Type="http://schemas.openxmlformats.org/officeDocument/2006/relationships/image" Target="../media/image390.png"/><Relationship Id="rId19" Type="http://schemas.openxmlformats.org/officeDocument/2006/relationships/image" Target="../media/image49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702" y="5499377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Synchronization: A phenomenon in which multiple oscillators vibrate homogeneously through interaction</a:t>
            </a:r>
            <a:endParaRPr lang="en-US" dirty="0">
              <a:latin typeface="SeoulNamsanC L" panose="02020503020101020101" pitchFamily="18" charset="-127"/>
              <a:ea typeface="SeoulNamsanC L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 system where clocks spinning at different speeds adjust their speed by looking at the clock connected to them?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Synchronization of fireflies, synchronization of applause at concert halls, etc.</a:t>
            </a:r>
          </a:p>
        </p:txBody>
      </p:sp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8" name="Shape 177">
              <a:extLst>
                <a:ext uri="{FF2B5EF4-FFF2-40B4-BE49-F238E27FC236}">
                  <a16:creationId xmlns:a16="http://schemas.microsoft.com/office/drawing/2014/main" id="{BB7E23ED-4F33-428B-A3FB-3E81E97E8467}"/>
                </a:ext>
              </a:extLst>
            </p:cNvPr>
            <p:cNvSpPr txBox="1"/>
            <p:nvPr/>
          </p:nvSpPr>
          <p:spPr>
            <a:xfrm>
              <a:off x="144858" y="98010"/>
              <a:ext cx="266965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Synchronization</a:t>
              </a:r>
            </a:p>
          </p:txBody>
        </p:sp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1" y="1388197"/>
            <a:ext cx="5242178" cy="30337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18" y="3033186"/>
            <a:ext cx="3206187" cy="2136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835" y="896958"/>
            <a:ext cx="3271778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89FA3-6FF8-4CD7-B27E-E03B23A8042B}"/>
              </a:ext>
            </a:extLst>
          </p:cNvPr>
          <p:cNvSpPr txBox="1"/>
          <p:nvPr/>
        </p:nvSpPr>
        <p:spPr>
          <a:xfrm>
            <a:off x="116102" y="5486315"/>
            <a:ext cx="1201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Another interpretation of ALF: construct a dummy network where all existing nodes are assigned an angular velocity of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In its synchronized state, a larger phase difference with the new node leads to stronger influence on its assigned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The new node’s angular velocity is determined by weighting green nodes by 1 and red nodes by 2.</a:t>
            </a:r>
            <a:endParaRPr dirty="0">
              <a:latin typeface="SeoulNamsanC L" panose="02020503020101020101" pitchFamily="18" charset="-127"/>
              <a:ea typeface="SeoulNamsanC L" panose="0202050302010102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5" y="1556174"/>
            <a:ext cx="3838704" cy="81303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116102" y="1077653"/>
            <a:ext cx="96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ALF: We want to reduce the power loss of the entire network as much as possible.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C2BC67-D3A7-4999-AF4D-31AF51FF3AF5}"/>
              </a:ext>
            </a:extLst>
          </p:cNvPr>
          <p:cNvGrpSpPr/>
          <p:nvPr/>
        </p:nvGrpSpPr>
        <p:grpSpPr>
          <a:xfrm>
            <a:off x="1147301" y="3375077"/>
            <a:ext cx="3838704" cy="1862753"/>
            <a:chOff x="1147300" y="2997725"/>
            <a:chExt cx="4616341" cy="224010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3076183" y="3514930"/>
              <a:ext cx="517205" cy="51720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3799601" y="4720626"/>
              <a:ext cx="517205" cy="51720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5246436" y="2997725"/>
              <a:ext cx="517205" cy="517205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4851067" y="4122500"/>
              <a:ext cx="517205" cy="517205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1671378" y="3607216"/>
              <a:ext cx="517205" cy="51720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>
              <a:stCxn id="15" idx="6"/>
              <a:endCxn id="17" idx="2"/>
            </p:cNvCxnSpPr>
            <p:nvPr/>
          </p:nvCxnSpPr>
          <p:spPr>
            <a:xfrm flipV="1">
              <a:off x="3593388" y="3256328"/>
              <a:ext cx="1653048" cy="5172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6" idx="6"/>
              <a:endCxn id="18" idx="3"/>
            </p:cNvCxnSpPr>
            <p:nvPr/>
          </p:nvCxnSpPr>
          <p:spPr>
            <a:xfrm flipV="1">
              <a:off x="4316806" y="4563962"/>
              <a:ext cx="610004" cy="4152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5" idx="5"/>
              <a:endCxn id="18" idx="2"/>
            </p:cNvCxnSpPr>
            <p:nvPr/>
          </p:nvCxnSpPr>
          <p:spPr>
            <a:xfrm>
              <a:off x="3517645" y="3956392"/>
              <a:ext cx="1333422" cy="4247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7" idx="4"/>
              <a:endCxn id="18" idx="7"/>
            </p:cNvCxnSpPr>
            <p:nvPr/>
          </p:nvCxnSpPr>
          <p:spPr>
            <a:xfrm flipH="1">
              <a:off x="5292529" y="3514930"/>
              <a:ext cx="212510" cy="6833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9" idx="6"/>
            </p:cNvCxnSpPr>
            <p:nvPr/>
          </p:nvCxnSpPr>
          <p:spPr>
            <a:xfrm flipV="1">
              <a:off x="2188583" y="3815713"/>
              <a:ext cx="887600" cy="50106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386453" y="3117828"/>
                  <a:ext cx="209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453" y="3117828"/>
                  <a:ext cx="20999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034" r="-34483" b="-34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999003" y="4224097"/>
                  <a:ext cx="209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9003" y="4224097"/>
                  <a:ext cx="20999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714" r="-35714"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902503" y="4840728"/>
                  <a:ext cx="2099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503" y="4840728"/>
                  <a:ext cx="20999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034" r="-34483" b="-34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229788" y="3635032"/>
                  <a:ext cx="209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788" y="3635032"/>
                  <a:ext cx="2099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1034" r="-34483" b="-351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D2B1CA-7C52-41B6-8000-97A90A646D07}"/>
                    </a:ext>
                  </a:extLst>
                </p:cNvPr>
                <p:cNvSpPr txBox="1"/>
                <p:nvPr/>
              </p:nvSpPr>
              <p:spPr>
                <a:xfrm>
                  <a:off x="1147300" y="4166602"/>
                  <a:ext cx="144846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  <m:t>𝑛𝑒𝑤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=−4</m:t>
                        </m:r>
                      </m:oMath>
                    </m:oMathPara>
                  </a14:m>
                  <a:endParaRPr lang="en-US" altLang="ko-KR" sz="1600" b="0" i="0" dirty="0">
                    <a:latin typeface="Cambria Math" panose="02040503050406030204" pitchFamily="18" charset="0"/>
                    <a:ea typeface="서울남산체 B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D2B1CA-7C52-41B6-8000-97A90A646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300" y="4166602"/>
                  <a:ext cx="144846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연결선 30"/>
            <p:cNvCxnSpPr>
              <a:cxnSpLocks/>
              <a:stCxn id="19" idx="5"/>
              <a:endCxn id="16" idx="2"/>
            </p:cNvCxnSpPr>
            <p:nvPr/>
          </p:nvCxnSpPr>
          <p:spPr>
            <a:xfrm>
              <a:off x="2112840" y="4048678"/>
              <a:ext cx="1686761" cy="93055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오른쪽 6">
            <a:extLst>
              <a:ext uri="{FF2B5EF4-FFF2-40B4-BE49-F238E27FC236}">
                <a16:creationId xmlns:a16="http://schemas.microsoft.com/office/drawing/2014/main" id="{868141C8-718D-406B-A81F-B21913FA8847}"/>
              </a:ext>
            </a:extLst>
          </p:cNvPr>
          <p:cNvSpPr/>
          <p:nvPr/>
        </p:nvSpPr>
        <p:spPr>
          <a:xfrm>
            <a:off x="5585510" y="3717925"/>
            <a:ext cx="892628" cy="67469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1C712-27FE-43B6-B24D-991428B8A7ED}"/>
                  </a:ext>
                </a:extLst>
              </p:cNvPr>
              <p:cNvSpPr txBox="1"/>
              <p:nvPr/>
            </p:nvSpPr>
            <p:spPr>
              <a:xfrm>
                <a:off x="2789612" y="3157695"/>
                <a:ext cx="14484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1C712-27FE-43B6-B24D-991428B8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612" y="3157695"/>
                <a:ext cx="14484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BC41191-D13D-4513-9A1D-7AC60E041133}"/>
              </a:ext>
            </a:extLst>
          </p:cNvPr>
          <p:cNvSpPr txBox="1"/>
          <p:nvPr/>
        </p:nvSpPr>
        <p:spPr>
          <a:xfrm>
            <a:off x="2407301" y="2749689"/>
            <a:ext cx="173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Dummy </a:t>
            </a:r>
            <a:r>
              <a:rPr lang="en-US" altLang="ko-KR" sz="1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network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BF4840A-FD4D-4BCD-96EE-D9E8BF0D2EF4}"/>
              </a:ext>
            </a:extLst>
          </p:cNvPr>
          <p:cNvGrpSpPr/>
          <p:nvPr/>
        </p:nvGrpSpPr>
        <p:grpSpPr>
          <a:xfrm>
            <a:off x="6928714" y="3275205"/>
            <a:ext cx="3874112" cy="1862753"/>
            <a:chOff x="1147300" y="2997725"/>
            <a:chExt cx="4658923" cy="224010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C5D5667-9897-45D7-8C88-B26C2F9CDC93}"/>
                </a:ext>
              </a:extLst>
            </p:cNvPr>
            <p:cNvSpPr/>
            <p:nvPr/>
          </p:nvSpPr>
          <p:spPr>
            <a:xfrm>
              <a:off x="3076183" y="3514930"/>
              <a:ext cx="517205" cy="51720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F3CC3A1-8CA6-4221-A6DB-E5289980AD93}"/>
                </a:ext>
              </a:extLst>
            </p:cNvPr>
            <p:cNvSpPr/>
            <p:nvPr/>
          </p:nvSpPr>
          <p:spPr>
            <a:xfrm>
              <a:off x="3799601" y="4720626"/>
              <a:ext cx="517205" cy="51720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9BCE9FC-641D-4EFC-8DAA-750A6D9738D0}"/>
                </a:ext>
              </a:extLst>
            </p:cNvPr>
            <p:cNvSpPr/>
            <p:nvPr/>
          </p:nvSpPr>
          <p:spPr>
            <a:xfrm>
              <a:off x="5246436" y="2997725"/>
              <a:ext cx="517205" cy="517205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08D8CB2-67B5-4184-899F-639D4A60DB6F}"/>
                </a:ext>
              </a:extLst>
            </p:cNvPr>
            <p:cNvSpPr/>
            <p:nvPr/>
          </p:nvSpPr>
          <p:spPr>
            <a:xfrm>
              <a:off x="4851067" y="4122500"/>
              <a:ext cx="517205" cy="517205"/>
            </a:xfrm>
            <a:prstGeom prst="ellipse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365DFD-1CBB-4E11-ACF6-B80880C1B818}"/>
                </a:ext>
              </a:extLst>
            </p:cNvPr>
            <p:cNvSpPr/>
            <p:nvPr/>
          </p:nvSpPr>
          <p:spPr>
            <a:xfrm>
              <a:off x="1671378" y="3607216"/>
              <a:ext cx="517205" cy="51720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0EA6BE6-855F-4451-A5D6-4E6199D9B35D}"/>
                </a:ext>
              </a:extLst>
            </p:cNvPr>
            <p:cNvCxnSpPr>
              <a:stCxn id="42" idx="6"/>
              <a:endCxn id="44" idx="2"/>
            </p:cNvCxnSpPr>
            <p:nvPr/>
          </p:nvCxnSpPr>
          <p:spPr>
            <a:xfrm flipV="1">
              <a:off x="3593388" y="3256328"/>
              <a:ext cx="1653048" cy="5172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24412D0-B3C2-49FD-9B55-28F9EEEC6F6A}"/>
                </a:ext>
              </a:extLst>
            </p:cNvPr>
            <p:cNvCxnSpPr>
              <a:stCxn id="43" idx="6"/>
              <a:endCxn id="45" idx="3"/>
            </p:cNvCxnSpPr>
            <p:nvPr/>
          </p:nvCxnSpPr>
          <p:spPr>
            <a:xfrm flipV="1">
              <a:off x="4316806" y="4563962"/>
              <a:ext cx="610004" cy="4152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887082B-24A0-4B80-8FCD-D1A5DD0C8EFC}"/>
                </a:ext>
              </a:extLst>
            </p:cNvPr>
            <p:cNvCxnSpPr>
              <a:stCxn id="42" idx="5"/>
              <a:endCxn id="45" idx="2"/>
            </p:cNvCxnSpPr>
            <p:nvPr/>
          </p:nvCxnSpPr>
          <p:spPr>
            <a:xfrm>
              <a:off x="3517645" y="3956392"/>
              <a:ext cx="1333422" cy="4247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C6A636F-191C-48E9-A124-C99F07C3F5A7}"/>
                </a:ext>
              </a:extLst>
            </p:cNvPr>
            <p:cNvCxnSpPr>
              <a:stCxn id="44" idx="4"/>
              <a:endCxn id="45" idx="7"/>
            </p:cNvCxnSpPr>
            <p:nvPr/>
          </p:nvCxnSpPr>
          <p:spPr>
            <a:xfrm flipH="1">
              <a:off x="5292529" y="3514930"/>
              <a:ext cx="212510" cy="6833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FD57995-C0BB-4041-9995-35DC46D948F1}"/>
                </a:ext>
              </a:extLst>
            </p:cNvPr>
            <p:cNvCxnSpPr>
              <a:stCxn id="46" idx="6"/>
            </p:cNvCxnSpPr>
            <p:nvPr/>
          </p:nvCxnSpPr>
          <p:spPr>
            <a:xfrm flipV="1">
              <a:off x="2188583" y="3815713"/>
              <a:ext cx="887600" cy="50106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10D17D-CFC0-42B9-A926-2C79DC02AA39}"/>
                </a:ext>
              </a:extLst>
            </p:cNvPr>
            <p:cNvSpPr txBox="1"/>
            <p:nvPr/>
          </p:nvSpPr>
          <p:spPr>
            <a:xfrm>
              <a:off x="5287662" y="3148882"/>
              <a:ext cx="518561" cy="3331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0.02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FBE133-F961-4E44-9D73-4AA9FF939E70}"/>
                    </a:ext>
                  </a:extLst>
                </p:cNvPr>
                <p:cNvSpPr txBox="1"/>
                <p:nvPr/>
              </p:nvSpPr>
              <p:spPr>
                <a:xfrm>
                  <a:off x="4779981" y="4199648"/>
                  <a:ext cx="618803" cy="3331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0.02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FBE133-F961-4E44-9D73-4AA9FF93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981" y="4199648"/>
                  <a:ext cx="618803" cy="333113"/>
                </a:xfrm>
                <a:prstGeom prst="rect">
                  <a:avLst/>
                </a:prstGeom>
                <a:blipFill>
                  <a:blip r:embed="rId9"/>
                  <a:stretch>
                    <a:fillRect l="-7059" r="-8235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854656-DADF-4041-A942-FAB598759CD0}"/>
                    </a:ext>
                  </a:extLst>
                </p:cNvPr>
                <p:cNvSpPr txBox="1"/>
                <p:nvPr/>
              </p:nvSpPr>
              <p:spPr>
                <a:xfrm>
                  <a:off x="3749832" y="4840730"/>
                  <a:ext cx="618803" cy="3331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854656-DADF-4041-A942-FAB598759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9832" y="4840730"/>
                  <a:ext cx="618803" cy="333113"/>
                </a:xfrm>
                <a:prstGeom prst="rect">
                  <a:avLst/>
                </a:prstGeom>
                <a:blipFill>
                  <a:blip r:embed="rId10"/>
                  <a:stretch>
                    <a:fillRect l="-8333" r="-8333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8275DEC-FC31-4748-B9FD-28541CF983A8}"/>
                    </a:ext>
                  </a:extLst>
                </p:cNvPr>
                <p:cNvSpPr txBox="1"/>
                <p:nvPr/>
              </p:nvSpPr>
              <p:spPr>
                <a:xfrm>
                  <a:off x="1147300" y="4166602"/>
                  <a:ext cx="1448467" cy="407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  <m:t>𝑛𝑒𝑤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=0</m:t>
                        </m:r>
                      </m:oMath>
                    </m:oMathPara>
                  </a14:m>
                  <a:endParaRPr lang="en-US" altLang="ko-KR" sz="1600" b="0" i="0" dirty="0">
                    <a:latin typeface="Cambria Math" panose="02040503050406030204" pitchFamily="18" charset="0"/>
                    <a:ea typeface="서울남산체 B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8275DEC-FC31-4748-B9FD-28541CF98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300" y="4166602"/>
                  <a:ext cx="1448467" cy="4071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844B7E9-F5B1-4049-A38E-FF4440C7355D}"/>
                </a:ext>
              </a:extLst>
            </p:cNvPr>
            <p:cNvCxnSpPr>
              <a:cxnSpLocks/>
              <a:stCxn id="46" idx="5"/>
              <a:endCxn id="43" idx="2"/>
            </p:cNvCxnSpPr>
            <p:nvPr/>
          </p:nvCxnSpPr>
          <p:spPr>
            <a:xfrm>
              <a:off x="2112840" y="4048678"/>
              <a:ext cx="1686761" cy="93055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95EBC4-8699-4C80-921B-D956FD345F8B}"/>
                  </a:ext>
                </a:extLst>
              </p:cNvPr>
              <p:cNvSpPr txBox="1"/>
              <p:nvPr/>
            </p:nvSpPr>
            <p:spPr>
              <a:xfrm>
                <a:off x="8571025" y="3057823"/>
                <a:ext cx="14484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95EBC4-8699-4C80-921B-D956FD345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25" y="3057823"/>
                <a:ext cx="14484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5EE34-B28D-4C5A-8BB2-9393B98DC7FF}"/>
                  </a:ext>
                </a:extLst>
              </p:cNvPr>
              <p:cNvSpPr txBox="1"/>
              <p:nvPr/>
            </p:nvSpPr>
            <p:spPr>
              <a:xfrm>
                <a:off x="8490429" y="3785584"/>
                <a:ext cx="514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05EE34-B28D-4C5A-8BB2-9393B98D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429" y="3785584"/>
                <a:ext cx="514564" cy="276999"/>
              </a:xfrm>
              <a:prstGeom prst="rect">
                <a:avLst/>
              </a:prstGeom>
              <a:blipFill>
                <a:blip r:embed="rId13"/>
                <a:stretch>
                  <a:fillRect l="-8333" r="-8333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47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89FA3-6FF8-4CD7-B27E-E03B23A8042B}"/>
              </a:ext>
            </a:extLst>
          </p:cNvPr>
          <p:cNvSpPr txBox="1"/>
          <p:nvPr/>
        </p:nvSpPr>
        <p:spPr>
          <a:xfrm>
            <a:off x="261545" y="5486315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Test method: Create several seed networks using the same settings</a:t>
            </a:r>
            <a:endParaRPr lang="en-US" dirty="0">
              <a:latin typeface="SeoulNamsanC L" panose="02020503020101020101" pitchFamily="18" charset="-127"/>
              <a:ea typeface="SeoulNamsanC L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G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enerat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ing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 the natural frequency of each node as a normal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The average value of r obtained from 300 networks becomes the representative value of the seed network.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423686" y="1265499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28577" y="1805651"/>
            <a:ext cx="4402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9464" y="1414746"/>
                <a:ext cx="904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(50,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4" y="1414746"/>
                <a:ext cx="904222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027" r="-6711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2017" y="2040762"/>
                <a:ext cx="605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17" y="2040762"/>
                <a:ext cx="60516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051" r="-7071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2017" y="2585833"/>
                <a:ext cx="605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17" y="2585833"/>
                <a:ext cx="60516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051" r="-7071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73777" y="4114865"/>
                <a:ext cx="86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300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7" y="4114865"/>
                <a:ext cx="86164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546" r="-496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27656" y="3386767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56" y="3386767"/>
                <a:ext cx="1538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2800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연결선 40"/>
          <p:cNvCxnSpPr/>
          <p:nvPr/>
        </p:nvCxnSpPr>
        <p:spPr>
          <a:xfrm>
            <a:off x="583748" y="4546922"/>
            <a:ext cx="43470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40955" y="1419002"/>
                <a:ext cx="340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55" y="1419002"/>
                <a:ext cx="34086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2500" r="-17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63691" y="1414745"/>
                <a:ext cx="346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91" y="1414745"/>
                <a:ext cx="34618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2281" r="-1754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06346" y="1414745"/>
                <a:ext cx="278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346" y="1414745"/>
                <a:ext cx="278923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758440" y="1397338"/>
                <a:ext cx="443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40" y="1397338"/>
                <a:ext cx="443968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9722" r="-416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연결선 45"/>
          <p:cNvCxnSpPr/>
          <p:nvPr/>
        </p:nvCxnSpPr>
        <p:spPr>
          <a:xfrm>
            <a:off x="4388734" y="1283284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930816" y="1283284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553081" y="2039213"/>
                <a:ext cx="26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081" y="2039213"/>
                <a:ext cx="26738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818" r="-227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529707" y="2522096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707" y="2522096"/>
                <a:ext cx="272702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667" r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610456" y="3388989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56" y="3388989"/>
                <a:ext cx="153888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3077" r="-23077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31923" y="4115257"/>
                <a:ext cx="468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23" y="4115257"/>
                <a:ext cx="46827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896" r="-259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318796" y="2978077"/>
                <a:ext cx="988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96" y="2978077"/>
                <a:ext cx="98802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432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389988" y="4605380"/>
                <a:ext cx="552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𝑠𝑒𝑒𝑑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88" y="4605380"/>
                <a:ext cx="552139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97" r="-1099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/>
          <p:cNvSpPr/>
          <p:nvPr/>
        </p:nvSpPr>
        <p:spPr>
          <a:xfrm>
            <a:off x="4379332" y="4546922"/>
            <a:ext cx="540174" cy="480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4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1423686" y="1265499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28577" y="1805651"/>
            <a:ext cx="627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9464" y="1414746"/>
                <a:ext cx="904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(50,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4" y="1414746"/>
                <a:ext cx="904222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027" r="-6711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2017" y="2040762"/>
                <a:ext cx="605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17" y="2040762"/>
                <a:ext cx="60516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051" r="-7071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2017" y="2585833"/>
                <a:ext cx="605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17" y="2585833"/>
                <a:ext cx="60516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051" r="-7071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73777" y="4114865"/>
                <a:ext cx="86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300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7" y="4114865"/>
                <a:ext cx="86164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546" r="-496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27656" y="3386767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56" y="3386767"/>
                <a:ext cx="1538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2800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연결선 40"/>
          <p:cNvCxnSpPr/>
          <p:nvPr/>
        </p:nvCxnSpPr>
        <p:spPr>
          <a:xfrm>
            <a:off x="583748" y="4546922"/>
            <a:ext cx="6202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40955" y="1419002"/>
                <a:ext cx="340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55" y="1419002"/>
                <a:ext cx="34086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2500" r="-17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63691" y="1414745"/>
                <a:ext cx="346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91" y="1414745"/>
                <a:ext cx="34618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2281" r="-1754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06346" y="1414745"/>
                <a:ext cx="278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346" y="1414745"/>
                <a:ext cx="278923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758440" y="1397338"/>
                <a:ext cx="443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40" y="1397338"/>
                <a:ext cx="443968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9722" r="-416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연결선 45"/>
          <p:cNvCxnSpPr/>
          <p:nvPr/>
        </p:nvCxnSpPr>
        <p:spPr>
          <a:xfrm>
            <a:off x="4388734" y="1283284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930816" y="1283284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553081" y="2039213"/>
                <a:ext cx="26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081" y="2039213"/>
                <a:ext cx="26738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818" r="-227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529707" y="2522096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707" y="2522096"/>
                <a:ext cx="272702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667" r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610456" y="3388989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56" y="3388989"/>
                <a:ext cx="153888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3077" r="-23077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31923" y="4115257"/>
                <a:ext cx="468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23" y="4115257"/>
                <a:ext cx="46827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896" r="-259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318796" y="2978077"/>
                <a:ext cx="988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96" y="2978077"/>
                <a:ext cx="98802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432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/>
          <p:cNvCxnSpPr/>
          <p:nvPr/>
        </p:nvCxnSpPr>
        <p:spPr>
          <a:xfrm>
            <a:off x="6252259" y="1283284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85673" y="2978077"/>
                <a:ext cx="8561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𝐿𝑜𝑐𝑎𝑙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3" y="2978077"/>
                <a:ext cx="856132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6429" r="-5714"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099748" y="1414744"/>
                <a:ext cx="971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48" y="1414744"/>
                <a:ext cx="971292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4403" r="-629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/>
          <p:nvPr/>
        </p:nvCxnSpPr>
        <p:spPr>
          <a:xfrm>
            <a:off x="6800128" y="1283284"/>
            <a:ext cx="0" cy="4043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412032" y="2036991"/>
                <a:ext cx="26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032" y="2036991"/>
                <a:ext cx="267381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6818" r="-227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388658" y="2519874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58" y="2519874"/>
                <a:ext cx="272702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6667" r="-4444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69407" y="3386767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407" y="3386767"/>
                <a:ext cx="153888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24000" r="-2800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290874" y="4113035"/>
                <a:ext cx="468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74" y="4113035"/>
                <a:ext cx="468270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3896" r="-129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231981" y="4601120"/>
                <a:ext cx="60119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981" y="4601120"/>
                <a:ext cx="601190" cy="299249"/>
              </a:xfrm>
              <a:prstGeom prst="rect">
                <a:avLst/>
              </a:prstGeom>
              <a:blipFill rotWithShape="0">
                <a:blip r:embed="rId22"/>
                <a:stretch>
                  <a:fillRect l="-3030" r="-5051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389988" y="4605380"/>
                <a:ext cx="552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𝑠𝑒𝑒𝑑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88" y="4605380"/>
                <a:ext cx="552139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3297" r="-1099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/>
          <p:cNvSpPr/>
          <p:nvPr/>
        </p:nvSpPr>
        <p:spPr>
          <a:xfrm>
            <a:off x="4379332" y="4546922"/>
            <a:ext cx="540174" cy="480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252259" y="4546922"/>
            <a:ext cx="540174" cy="480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643375" y="4674622"/>
            <a:ext cx="2206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8643375" y="2719104"/>
            <a:ext cx="0" cy="1955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8643375" y="2862832"/>
            <a:ext cx="1989901" cy="181179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9271321" y="3171463"/>
            <a:ext cx="115747" cy="115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357412" y="2513969"/>
                <a:ext cx="647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412" y="2513969"/>
                <a:ext cx="647357" cy="276999"/>
              </a:xfrm>
              <a:prstGeom prst="rect">
                <a:avLst/>
              </a:prstGeom>
              <a:blipFill rotWithShape="0">
                <a:blip r:embed="rId24"/>
                <a:stretch>
                  <a:fillRect l="-6604" r="-1887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190525" y="4713515"/>
                <a:ext cx="552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𝑠𝑒𝑒𝑑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525" y="4713515"/>
                <a:ext cx="552139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3333" r="-2222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958950" y="2652468"/>
                <a:ext cx="60119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950" y="2652468"/>
                <a:ext cx="601190" cy="299249"/>
              </a:xfrm>
              <a:prstGeom prst="rect">
                <a:avLst/>
              </a:prstGeom>
              <a:blipFill rotWithShape="0">
                <a:blip r:embed="rId26"/>
                <a:stretch>
                  <a:fillRect l="-3061" r="-5102" b="-30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6E66F9-A046-D413-A2C5-BC8F62B0D255}"/>
              </a:ext>
            </a:extLst>
          </p:cNvPr>
          <p:cNvSpPr txBox="1"/>
          <p:nvPr/>
        </p:nvSpPr>
        <p:spPr>
          <a:xfrm>
            <a:off x="261545" y="5486315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Test method: Create several seed networks using the same settings</a:t>
            </a:r>
            <a:endParaRPr lang="en-US" dirty="0">
              <a:latin typeface="SeoulNamsanC L" panose="02020503020101020101" pitchFamily="18" charset="-127"/>
              <a:ea typeface="SeoulNamsanC L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G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enerat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ing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 the natural frequency of each node as a normal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The average value of r obtained from 300 networks becomes the representative value of the seed network.</a:t>
            </a:r>
          </a:p>
        </p:txBody>
      </p:sp>
    </p:spTree>
    <p:extLst>
      <p:ext uri="{BB962C8B-B14F-4D97-AF65-F5344CB8AC3E}">
        <p14:creationId xmlns:p14="http://schemas.microsoft.com/office/powerpoint/2010/main" val="229672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-24960" y="0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16343" y="98010"/>
              <a:ext cx="111693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Result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89FA3-6FF8-4CD7-B27E-E03B23A8042B}"/>
              </a:ext>
            </a:extLst>
          </p:cNvPr>
          <p:cNvSpPr txBox="1"/>
          <p:nvPr/>
        </p:nvSpPr>
        <p:spPr>
          <a:xfrm>
            <a:off x="261545" y="5486315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Comparison of order parameters while growing 10 more seed networks with N=30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When each column starts from a low r region, a middle region, or a high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ALF is good in most areas, SAF is a bit ambiguous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F486D-7544-45E2-A102-AD1F2316A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04" y="862334"/>
            <a:ext cx="7120033" cy="4623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E4514-3797-4997-9908-E0C978626F26}"/>
              </a:ext>
            </a:extLst>
          </p:cNvPr>
          <p:cNvSpPr txBox="1"/>
          <p:nvPr/>
        </p:nvSpPr>
        <p:spPr>
          <a:xfrm>
            <a:off x="985706" y="1656825"/>
            <a:ext cx="9024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Callaway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A81655-6A90-4CA8-8E7C-6AA6BDBEEAFB}"/>
              </a:ext>
            </a:extLst>
          </p:cNvPr>
          <p:cNvSpPr txBox="1"/>
          <p:nvPr/>
        </p:nvSpPr>
        <p:spPr>
          <a:xfrm>
            <a:off x="1213606" y="3671581"/>
            <a:ext cx="2869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46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89FA3-6FF8-4CD7-B27E-E03B23A8042B}"/>
              </a:ext>
            </a:extLst>
          </p:cNvPr>
          <p:cNvSpPr txBox="1"/>
          <p:nvPr/>
        </p:nvSpPr>
        <p:spPr>
          <a:xfrm>
            <a:off x="261545" y="5486315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Difference between r of seed network and final r according to network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In rows 1, 2, and 3, the network sizes are 10~20, 30~40, and 50~60.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ALF is good except for small networks.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DE0EEC-D391-433A-9909-701794191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6" y="878818"/>
            <a:ext cx="7021902" cy="46068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01B0D72-D373-462B-9A9B-43FEA0243944}"/>
              </a:ext>
            </a:extLst>
          </p:cNvPr>
          <p:cNvSpPr txBox="1"/>
          <p:nvPr/>
        </p:nvSpPr>
        <p:spPr>
          <a:xfrm>
            <a:off x="985706" y="1656825"/>
            <a:ext cx="9024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Callaway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9C2923-90B6-45CF-8828-B75C1CD608EC}"/>
              </a:ext>
            </a:extLst>
          </p:cNvPr>
          <p:cNvSpPr txBox="1"/>
          <p:nvPr/>
        </p:nvSpPr>
        <p:spPr>
          <a:xfrm>
            <a:off x="1213606" y="3671581"/>
            <a:ext cx="2869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0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4695" y="5519172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Kuramoto model: the simplest model for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 state where everyone looks at each other and applauds.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Depending on the 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interaction strength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 (K), 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the system can be synchronized or desynchronized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A98521-34DE-4E8E-AF7E-753635D7202A}"/>
                  </a:ext>
                </a:extLst>
              </p:cNvPr>
              <p:cNvSpPr txBox="1"/>
              <p:nvPr/>
            </p:nvSpPr>
            <p:spPr>
              <a:xfrm>
                <a:off x="1132073" y="2660871"/>
                <a:ext cx="4791166" cy="809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sz="2000" i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A98521-34DE-4E8E-AF7E-753635D72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73" y="2660871"/>
                <a:ext cx="4791166" cy="8097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8" name="Shape 177">
              <a:extLst>
                <a:ext uri="{FF2B5EF4-FFF2-40B4-BE49-F238E27FC236}">
                  <a16:creationId xmlns:a16="http://schemas.microsoft.com/office/drawing/2014/main" id="{BB7E23ED-4F33-428B-A3FB-3E81E97E8467}"/>
                </a:ext>
              </a:extLst>
            </p:cNvPr>
            <p:cNvSpPr txBox="1"/>
            <p:nvPr/>
          </p:nvSpPr>
          <p:spPr>
            <a:xfrm>
              <a:off x="116553" y="98010"/>
              <a:ext cx="27262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 err="1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Kuramoto</a:t>
              </a:r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 model</a:t>
              </a:r>
            </a:p>
          </p:txBody>
        </p:sp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7" name="Shape 1082">
            <a:extLst>
              <a:ext uri="{FF2B5EF4-FFF2-40B4-BE49-F238E27FC236}">
                <a16:creationId xmlns:a16="http://schemas.microsoft.com/office/drawing/2014/main" id="{CDAA515B-99F3-4969-BF27-A462172B8AB2}"/>
              </a:ext>
            </a:extLst>
          </p:cNvPr>
          <p:cNvSpPr/>
          <p:nvPr/>
        </p:nvSpPr>
        <p:spPr>
          <a:xfrm rot="5400000" flipH="1" flipV="1">
            <a:off x="1851700" y="3883117"/>
            <a:ext cx="1388471" cy="22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8" name="Shape 1082">
            <a:extLst>
              <a:ext uri="{FF2B5EF4-FFF2-40B4-BE49-F238E27FC236}">
                <a16:creationId xmlns:a16="http://schemas.microsoft.com/office/drawing/2014/main" id="{D57CFD6C-934F-405D-AD75-EAEFCEDF8E2C}"/>
              </a:ext>
            </a:extLst>
          </p:cNvPr>
          <p:cNvSpPr/>
          <p:nvPr/>
        </p:nvSpPr>
        <p:spPr>
          <a:xfrm rot="5400000" flipH="1">
            <a:off x="3775030" y="3908914"/>
            <a:ext cx="1466723" cy="32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900800-7BE4-403F-AB86-5EA6B90E4714}"/>
              </a:ext>
            </a:extLst>
          </p:cNvPr>
          <p:cNvSpPr txBox="1"/>
          <p:nvPr/>
        </p:nvSpPr>
        <p:spPr>
          <a:xfrm>
            <a:off x="969804" y="4564542"/>
            <a:ext cx="1548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50" dirty="0"/>
              <a:t>natural frequency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DB39C2-3CBD-4DBD-AD5A-14A2753F69DD}"/>
              </a:ext>
            </a:extLst>
          </p:cNvPr>
          <p:cNvSpPr txBox="1"/>
          <p:nvPr/>
        </p:nvSpPr>
        <p:spPr>
          <a:xfrm>
            <a:off x="4693140" y="4657882"/>
            <a:ext cx="2377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50" dirty="0"/>
              <a:t>Interaction with surrounding nodes</a:t>
            </a:r>
          </a:p>
        </p:txBody>
      </p:sp>
      <p:sp>
        <p:nvSpPr>
          <p:cNvPr id="32" name="Shape 1082">
            <a:extLst>
              <a:ext uri="{FF2B5EF4-FFF2-40B4-BE49-F238E27FC236}">
                <a16:creationId xmlns:a16="http://schemas.microsoft.com/office/drawing/2014/main" id="{CDB26BF4-2EE9-47DE-9DBA-EF3A61F6ADF8}"/>
              </a:ext>
            </a:extLst>
          </p:cNvPr>
          <p:cNvSpPr/>
          <p:nvPr/>
        </p:nvSpPr>
        <p:spPr>
          <a:xfrm rot="5400000">
            <a:off x="3482683" y="2248058"/>
            <a:ext cx="781753" cy="32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3" name="Shape 1082">
            <a:extLst>
              <a:ext uri="{FF2B5EF4-FFF2-40B4-BE49-F238E27FC236}">
                <a16:creationId xmlns:a16="http://schemas.microsoft.com/office/drawing/2014/main" id="{36319CBF-EC3A-432C-A00E-01392C0F05CA}"/>
              </a:ext>
            </a:extLst>
          </p:cNvPr>
          <p:cNvSpPr/>
          <p:nvPr/>
        </p:nvSpPr>
        <p:spPr>
          <a:xfrm rot="5400000" flipV="1">
            <a:off x="1578113" y="2094081"/>
            <a:ext cx="781753" cy="15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BD3F73-CE2D-43B8-95C5-4150CF175762}"/>
              </a:ext>
            </a:extLst>
          </p:cNvPr>
          <p:cNvSpPr txBox="1"/>
          <p:nvPr/>
        </p:nvSpPr>
        <p:spPr>
          <a:xfrm>
            <a:off x="47277" y="1629195"/>
            <a:ext cx="18450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50" dirty="0"/>
              <a:t>Angular velocity of node </a:t>
            </a:r>
            <a:r>
              <a:rPr sz="1050" dirty="0" err="1"/>
              <a:t>i</a:t>
            </a:r>
            <a:endParaRPr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3974829" y="1838332"/>
            <a:ext cx="23655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50" dirty="0"/>
              <a:t>Interaction intensity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10813326" y="2146108"/>
            <a:ext cx="131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/>
              <a:t>synchroniz</a:t>
            </a:r>
            <a:r>
              <a:rPr lang="en-US" sz="1200" b="1" dirty="0"/>
              <a:t>ed</a:t>
            </a:r>
            <a:endParaRPr sz="12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C0EB0E7-8169-41F5-875E-E219A1C79F44}"/>
              </a:ext>
            </a:extLst>
          </p:cNvPr>
          <p:cNvSpPr/>
          <p:nvPr/>
        </p:nvSpPr>
        <p:spPr>
          <a:xfrm>
            <a:off x="5509696" y="3080724"/>
            <a:ext cx="266398" cy="266398"/>
          </a:xfrm>
          <a:prstGeom prst="ellipse">
            <a:avLst/>
          </a:prstGeom>
          <a:solidFill>
            <a:srgbClr val="81C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65E5FB-1E55-477E-9B5F-EB09492E5B49}"/>
              </a:ext>
            </a:extLst>
          </p:cNvPr>
          <p:cNvSpPr/>
          <p:nvPr/>
        </p:nvSpPr>
        <p:spPr>
          <a:xfrm>
            <a:off x="6134831" y="3080724"/>
            <a:ext cx="266398" cy="266398"/>
          </a:xfrm>
          <a:prstGeom prst="ellipse">
            <a:avLst/>
          </a:prstGeom>
          <a:solidFill>
            <a:srgbClr val="D8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9" idx="6"/>
            <a:endCxn id="40" idx="2"/>
          </p:cNvCxnSpPr>
          <p:nvPr/>
        </p:nvCxnSpPr>
        <p:spPr>
          <a:xfrm>
            <a:off x="5776094" y="3213923"/>
            <a:ext cx="358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40" idx="6"/>
            <a:endCxn id="41" idx="2"/>
          </p:cNvCxnSpPr>
          <p:nvPr/>
        </p:nvCxnSpPr>
        <p:spPr>
          <a:xfrm>
            <a:off x="6401229" y="3213923"/>
            <a:ext cx="382849" cy="1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6784078" y="3082522"/>
            <a:ext cx="266398" cy="266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727647" y="1443954"/>
            <a:ext cx="1762290" cy="1858479"/>
            <a:chOff x="8401227" y="1318520"/>
            <a:chExt cx="1939031" cy="204486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7A0B471-1CAE-4B64-96B6-920041AE6279}"/>
                </a:ext>
              </a:extLst>
            </p:cNvPr>
            <p:cNvSpPr/>
            <p:nvPr/>
          </p:nvSpPr>
          <p:spPr>
            <a:xfrm>
              <a:off x="8401227" y="1318520"/>
              <a:ext cx="1939031" cy="1939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C0EB0E7-8169-41F5-875E-E219A1C79F44}"/>
                </a:ext>
              </a:extLst>
            </p:cNvPr>
            <p:cNvSpPr/>
            <p:nvPr/>
          </p:nvSpPr>
          <p:spPr>
            <a:xfrm>
              <a:off x="9124616" y="3152922"/>
              <a:ext cx="165430" cy="165430"/>
            </a:xfrm>
            <a:prstGeom prst="ellipse">
              <a:avLst/>
            </a:prstGeom>
            <a:solidFill>
              <a:srgbClr val="81C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965E5FB-1E55-477E-9B5F-EB09492E5B49}"/>
                </a:ext>
              </a:extLst>
            </p:cNvPr>
            <p:cNvSpPr/>
            <p:nvPr/>
          </p:nvSpPr>
          <p:spPr>
            <a:xfrm>
              <a:off x="9205312" y="3174836"/>
              <a:ext cx="165430" cy="165430"/>
            </a:xfrm>
            <a:prstGeom prst="ellipse">
              <a:avLst/>
            </a:prstGeom>
            <a:solidFill>
              <a:srgbClr val="D8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9288027" y="3197957"/>
              <a:ext cx="165430" cy="16543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로 구부러진 화살표 13"/>
            <p:cNvSpPr/>
            <p:nvPr/>
          </p:nvSpPr>
          <p:spPr>
            <a:xfrm flipH="1">
              <a:off x="8897543" y="2853696"/>
              <a:ext cx="846685" cy="238425"/>
            </a:xfrm>
            <a:prstGeom prst="curved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화살표: 오른쪽 43">
            <a:extLst>
              <a:ext uri="{FF2B5EF4-FFF2-40B4-BE49-F238E27FC236}">
                <a16:creationId xmlns:a16="http://schemas.microsoft.com/office/drawing/2014/main" id="{B465E4FD-3D7C-4B17-9191-1C1B34F93759}"/>
              </a:ext>
            </a:extLst>
          </p:cNvPr>
          <p:cNvSpPr/>
          <p:nvPr/>
        </p:nvSpPr>
        <p:spPr>
          <a:xfrm rot="1312384">
            <a:off x="7111562" y="3581414"/>
            <a:ext cx="1367434" cy="37705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4">
            <a:extLst>
              <a:ext uri="{FF2B5EF4-FFF2-40B4-BE49-F238E27FC236}">
                <a16:creationId xmlns:a16="http://schemas.microsoft.com/office/drawing/2014/main" id="{2320CBF6-625A-4600-86B4-A6222788767B}"/>
              </a:ext>
            </a:extLst>
          </p:cNvPr>
          <p:cNvSpPr/>
          <p:nvPr/>
        </p:nvSpPr>
        <p:spPr>
          <a:xfrm rot="20829464">
            <a:off x="7202325" y="2627368"/>
            <a:ext cx="1300087" cy="37705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A0B471-1CAE-4B64-96B6-920041AE6279}"/>
              </a:ext>
            </a:extLst>
          </p:cNvPr>
          <p:cNvSpPr/>
          <p:nvPr/>
        </p:nvSpPr>
        <p:spPr>
          <a:xfrm>
            <a:off x="8727647" y="3588735"/>
            <a:ext cx="1762290" cy="17622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C0EB0E7-8169-41F5-875E-E219A1C79F44}"/>
              </a:ext>
            </a:extLst>
          </p:cNvPr>
          <p:cNvSpPr/>
          <p:nvPr/>
        </p:nvSpPr>
        <p:spPr>
          <a:xfrm>
            <a:off x="8652471" y="4352689"/>
            <a:ext cx="150351" cy="150351"/>
          </a:xfrm>
          <a:prstGeom prst="ellipse">
            <a:avLst/>
          </a:prstGeom>
          <a:solidFill>
            <a:srgbClr val="81C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965E5FB-1E55-477E-9B5F-EB09492E5B49}"/>
              </a:ext>
            </a:extLst>
          </p:cNvPr>
          <p:cNvSpPr/>
          <p:nvPr/>
        </p:nvSpPr>
        <p:spPr>
          <a:xfrm>
            <a:off x="9087241" y="5146512"/>
            <a:ext cx="150351" cy="150351"/>
          </a:xfrm>
          <a:prstGeom prst="ellipse">
            <a:avLst/>
          </a:prstGeom>
          <a:solidFill>
            <a:srgbClr val="D8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0414762" y="4529018"/>
            <a:ext cx="150351" cy="1503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위로 구부러진 화살표 49"/>
          <p:cNvSpPr/>
          <p:nvPr/>
        </p:nvSpPr>
        <p:spPr>
          <a:xfrm rot="17449939" flipH="1">
            <a:off x="10142755" y="4508209"/>
            <a:ext cx="371199" cy="122179"/>
          </a:xfrm>
          <a:prstGeom prst="curved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위로 구부러진 화살표 51"/>
          <p:cNvSpPr/>
          <p:nvPr/>
        </p:nvSpPr>
        <p:spPr>
          <a:xfrm rot="2105733" flipH="1">
            <a:off x="8973562" y="4997896"/>
            <a:ext cx="573492" cy="154711"/>
          </a:xfrm>
          <a:prstGeom prst="curved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위로 구부러진 화살표 52"/>
          <p:cNvSpPr/>
          <p:nvPr/>
        </p:nvSpPr>
        <p:spPr>
          <a:xfrm rot="5400000">
            <a:off x="8617800" y="4354732"/>
            <a:ext cx="596965" cy="154711"/>
          </a:xfrm>
          <a:prstGeom prst="curved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10760700" y="4340988"/>
            <a:ext cx="137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/>
              <a:t>desynchronized</a:t>
            </a:r>
          </a:p>
        </p:txBody>
      </p:sp>
    </p:spTree>
    <p:extLst>
      <p:ext uri="{BB962C8B-B14F-4D97-AF65-F5344CB8AC3E}">
        <p14:creationId xmlns:p14="http://schemas.microsoft.com/office/powerpoint/2010/main" val="290802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4695" y="5519172"/>
            <a:ext cx="1106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Order parameter: A variable that expresses how well the synchronization 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is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 (0~1)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The larger r, the better the synchronization.</a:t>
            </a:r>
          </a:p>
        </p:txBody>
      </p:sp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8" name="Shape 177">
              <a:extLst>
                <a:ext uri="{FF2B5EF4-FFF2-40B4-BE49-F238E27FC236}">
                  <a16:creationId xmlns:a16="http://schemas.microsoft.com/office/drawing/2014/main" id="{BB7E23ED-4F33-428B-A3FB-3E81E97E8467}"/>
                </a:ext>
              </a:extLst>
            </p:cNvPr>
            <p:cNvSpPr txBox="1"/>
            <p:nvPr/>
          </p:nvSpPr>
          <p:spPr>
            <a:xfrm>
              <a:off x="116553" y="98010"/>
              <a:ext cx="27262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 err="1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Kuramoto</a:t>
              </a:r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 model</a:t>
              </a:r>
            </a:p>
          </p:txBody>
        </p:sp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7348636" y="2325099"/>
            <a:ext cx="77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r=0.95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8727647" y="1443954"/>
            <a:ext cx="1762290" cy="1858479"/>
            <a:chOff x="8401227" y="1318520"/>
            <a:chExt cx="1939031" cy="204486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7A0B471-1CAE-4B64-96B6-920041AE6279}"/>
                </a:ext>
              </a:extLst>
            </p:cNvPr>
            <p:cNvSpPr/>
            <p:nvPr/>
          </p:nvSpPr>
          <p:spPr>
            <a:xfrm>
              <a:off x="8401227" y="1318520"/>
              <a:ext cx="1939031" cy="1939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C0EB0E7-8169-41F5-875E-E219A1C79F44}"/>
                </a:ext>
              </a:extLst>
            </p:cNvPr>
            <p:cNvSpPr/>
            <p:nvPr/>
          </p:nvSpPr>
          <p:spPr>
            <a:xfrm>
              <a:off x="9124616" y="3152922"/>
              <a:ext cx="165430" cy="165430"/>
            </a:xfrm>
            <a:prstGeom prst="ellipse">
              <a:avLst/>
            </a:prstGeom>
            <a:solidFill>
              <a:srgbClr val="81C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965E5FB-1E55-477E-9B5F-EB09492E5B49}"/>
                </a:ext>
              </a:extLst>
            </p:cNvPr>
            <p:cNvSpPr/>
            <p:nvPr/>
          </p:nvSpPr>
          <p:spPr>
            <a:xfrm>
              <a:off x="9205312" y="3174836"/>
              <a:ext cx="165430" cy="165430"/>
            </a:xfrm>
            <a:prstGeom prst="ellipse">
              <a:avLst/>
            </a:prstGeom>
            <a:solidFill>
              <a:srgbClr val="D8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A61F53B-10D0-44E5-907C-538C4D1891E9}"/>
                </a:ext>
              </a:extLst>
            </p:cNvPr>
            <p:cNvSpPr/>
            <p:nvPr/>
          </p:nvSpPr>
          <p:spPr>
            <a:xfrm>
              <a:off x="9288027" y="3197957"/>
              <a:ext cx="165430" cy="16543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로 구부러진 화살표 13"/>
            <p:cNvSpPr/>
            <p:nvPr/>
          </p:nvSpPr>
          <p:spPr>
            <a:xfrm flipH="1">
              <a:off x="8897543" y="2853696"/>
              <a:ext cx="846685" cy="238425"/>
            </a:xfrm>
            <a:prstGeom prst="curved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화살표: 오른쪽 43">
            <a:extLst>
              <a:ext uri="{FF2B5EF4-FFF2-40B4-BE49-F238E27FC236}">
                <a16:creationId xmlns:a16="http://schemas.microsoft.com/office/drawing/2014/main" id="{B465E4FD-3D7C-4B17-9191-1C1B34F93759}"/>
              </a:ext>
            </a:extLst>
          </p:cNvPr>
          <p:cNvSpPr/>
          <p:nvPr/>
        </p:nvSpPr>
        <p:spPr>
          <a:xfrm rot="1312384">
            <a:off x="7111562" y="3581414"/>
            <a:ext cx="1367434" cy="37705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4">
            <a:extLst>
              <a:ext uri="{FF2B5EF4-FFF2-40B4-BE49-F238E27FC236}">
                <a16:creationId xmlns:a16="http://schemas.microsoft.com/office/drawing/2014/main" id="{2320CBF6-625A-4600-86B4-A6222788767B}"/>
              </a:ext>
            </a:extLst>
          </p:cNvPr>
          <p:cNvSpPr/>
          <p:nvPr/>
        </p:nvSpPr>
        <p:spPr>
          <a:xfrm rot="20829464">
            <a:off x="7202325" y="2627368"/>
            <a:ext cx="1300087" cy="37705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A0B471-1CAE-4B64-96B6-920041AE6279}"/>
              </a:ext>
            </a:extLst>
          </p:cNvPr>
          <p:cNvSpPr/>
          <p:nvPr/>
        </p:nvSpPr>
        <p:spPr>
          <a:xfrm>
            <a:off x="8727647" y="3588735"/>
            <a:ext cx="1762290" cy="17622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C0EB0E7-8169-41F5-875E-E219A1C79F44}"/>
              </a:ext>
            </a:extLst>
          </p:cNvPr>
          <p:cNvSpPr/>
          <p:nvPr/>
        </p:nvSpPr>
        <p:spPr>
          <a:xfrm>
            <a:off x="8652471" y="4352689"/>
            <a:ext cx="150351" cy="150351"/>
          </a:xfrm>
          <a:prstGeom prst="ellipse">
            <a:avLst/>
          </a:prstGeom>
          <a:solidFill>
            <a:srgbClr val="81C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965E5FB-1E55-477E-9B5F-EB09492E5B49}"/>
              </a:ext>
            </a:extLst>
          </p:cNvPr>
          <p:cNvSpPr/>
          <p:nvPr/>
        </p:nvSpPr>
        <p:spPr>
          <a:xfrm>
            <a:off x="9087241" y="5146512"/>
            <a:ext cx="150351" cy="150351"/>
          </a:xfrm>
          <a:prstGeom prst="ellipse">
            <a:avLst/>
          </a:prstGeom>
          <a:solidFill>
            <a:srgbClr val="D8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0414762" y="4529018"/>
            <a:ext cx="150351" cy="1503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위로 구부러진 화살표 49"/>
          <p:cNvSpPr/>
          <p:nvPr/>
        </p:nvSpPr>
        <p:spPr>
          <a:xfrm rot="17449939" flipH="1">
            <a:off x="10142755" y="4508209"/>
            <a:ext cx="371199" cy="122179"/>
          </a:xfrm>
          <a:prstGeom prst="curved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위로 구부러진 화살표 51"/>
          <p:cNvSpPr/>
          <p:nvPr/>
        </p:nvSpPr>
        <p:spPr>
          <a:xfrm rot="2105733" flipH="1">
            <a:off x="8973562" y="4997896"/>
            <a:ext cx="573492" cy="154711"/>
          </a:xfrm>
          <a:prstGeom prst="curved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위로 구부러진 화살표 52"/>
          <p:cNvSpPr/>
          <p:nvPr/>
        </p:nvSpPr>
        <p:spPr>
          <a:xfrm rot="5400000">
            <a:off x="8617800" y="4354732"/>
            <a:ext cx="596965" cy="154711"/>
          </a:xfrm>
          <a:prstGeom prst="curved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7293478" y="3976883"/>
            <a:ext cx="82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r=0.2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6" y="2596507"/>
            <a:ext cx="3156727" cy="1329991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FC0EB0E7-8169-41F5-875E-E219A1C79F44}"/>
              </a:ext>
            </a:extLst>
          </p:cNvPr>
          <p:cNvSpPr/>
          <p:nvPr/>
        </p:nvSpPr>
        <p:spPr>
          <a:xfrm>
            <a:off x="5509696" y="3080724"/>
            <a:ext cx="266398" cy="266398"/>
          </a:xfrm>
          <a:prstGeom prst="ellipse">
            <a:avLst/>
          </a:prstGeom>
          <a:solidFill>
            <a:srgbClr val="81C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965E5FB-1E55-477E-9B5F-EB09492E5B49}"/>
              </a:ext>
            </a:extLst>
          </p:cNvPr>
          <p:cNvSpPr/>
          <p:nvPr/>
        </p:nvSpPr>
        <p:spPr>
          <a:xfrm>
            <a:off x="6134831" y="3080724"/>
            <a:ext cx="266398" cy="266398"/>
          </a:xfrm>
          <a:prstGeom prst="ellipse">
            <a:avLst/>
          </a:prstGeom>
          <a:solidFill>
            <a:srgbClr val="D8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>
            <a:stCxn id="55" idx="6"/>
            <a:endCxn id="56" idx="2"/>
          </p:cNvCxnSpPr>
          <p:nvPr/>
        </p:nvCxnSpPr>
        <p:spPr>
          <a:xfrm>
            <a:off x="5776094" y="3213923"/>
            <a:ext cx="358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56" idx="6"/>
            <a:endCxn id="59" idx="2"/>
          </p:cNvCxnSpPr>
          <p:nvPr/>
        </p:nvCxnSpPr>
        <p:spPr>
          <a:xfrm>
            <a:off x="6401229" y="3213923"/>
            <a:ext cx="382849" cy="1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6784078" y="3082522"/>
            <a:ext cx="266398" cy="266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E7BF3-710E-4826-02DA-FD4570C47FBF}"/>
              </a:ext>
            </a:extLst>
          </p:cNvPr>
          <p:cNvSpPr txBox="1"/>
          <p:nvPr/>
        </p:nvSpPr>
        <p:spPr>
          <a:xfrm>
            <a:off x="10813326" y="2146108"/>
            <a:ext cx="131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/>
              <a:t>synchroniz</a:t>
            </a:r>
            <a:r>
              <a:rPr lang="en-US" sz="1200" b="1" dirty="0"/>
              <a:t>ed</a:t>
            </a:r>
            <a:endParaRPr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FC6F-6B71-2385-6DD5-9AC67E1C15E2}"/>
              </a:ext>
            </a:extLst>
          </p:cNvPr>
          <p:cNvSpPr txBox="1"/>
          <p:nvPr/>
        </p:nvSpPr>
        <p:spPr>
          <a:xfrm>
            <a:off x="10760700" y="4340988"/>
            <a:ext cx="137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/>
              <a:t>desynchronized</a:t>
            </a:r>
          </a:p>
        </p:txBody>
      </p:sp>
    </p:spTree>
    <p:extLst>
      <p:ext uri="{BB962C8B-B14F-4D97-AF65-F5344CB8AC3E}">
        <p14:creationId xmlns:p14="http://schemas.microsoft.com/office/powerpoint/2010/main" val="291480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89FA3-6FF8-4CD7-B27E-E03B23A8042B}"/>
              </a:ext>
            </a:extLst>
          </p:cNvPr>
          <p:cNvSpPr txBox="1"/>
          <p:nvPr/>
        </p:nvSpPr>
        <p:spPr>
          <a:xfrm>
            <a:off x="261544" y="5486315"/>
            <a:ext cx="114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Question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: 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When adding a new node to a network, how should its natural frequency be assigned?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Compute the frequency to preserve or improve the original network’s order parameter 𝑟.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An algorithm </a:t>
            </a: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that infers the new node’s frequency from the existing network and its frequency distribution.</a:t>
            </a:r>
            <a:endParaRPr dirty="0">
              <a:latin typeface="SeoulNamsanC L" panose="02020503020101020101" pitchFamily="18" charset="-127"/>
              <a:ea typeface="SeoulNamsanC L" panose="020205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8274914" y="1738783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8998332" y="2944479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0445167" y="1221578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0081181" y="2346690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6870109" y="1831069"/>
            <a:ext cx="517205" cy="51720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20" idx="6"/>
            <a:endCxn id="25" idx="2"/>
          </p:cNvCxnSpPr>
          <p:nvPr/>
        </p:nvCxnSpPr>
        <p:spPr>
          <a:xfrm flipV="1">
            <a:off x="8792119" y="1480181"/>
            <a:ext cx="1653048" cy="5172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4" idx="6"/>
            <a:endCxn id="26" idx="3"/>
          </p:cNvCxnSpPr>
          <p:nvPr/>
        </p:nvCxnSpPr>
        <p:spPr>
          <a:xfrm flipV="1">
            <a:off x="9515537" y="2788152"/>
            <a:ext cx="641387" cy="414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0" idx="5"/>
            <a:endCxn id="26" idx="2"/>
          </p:cNvCxnSpPr>
          <p:nvPr/>
        </p:nvCxnSpPr>
        <p:spPr>
          <a:xfrm>
            <a:off x="8716376" y="2180245"/>
            <a:ext cx="1364805" cy="425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5" idx="4"/>
            <a:endCxn id="26" idx="7"/>
          </p:cNvCxnSpPr>
          <p:nvPr/>
        </p:nvCxnSpPr>
        <p:spPr>
          <a:xfrm flipH="1">
            <a:off x="10522643" y="1738783"/>
            <a:ext cx="181127" cy="683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1" idx="6"/>
          </p:cNvCxnSpPr>
          <p:nvPr/>
        </p:nvCxnSpPr>
        <p:spPr>
          <a:xfrm flipV="1">
            <a:off x="7387314" y="2039566"/>
            <a:ext cx="887600" cy="5010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0510607" y="1332482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607" y="1332482"/>
                <a:ext cx="38632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9375" r="-10938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142504" y="2448864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504" y="2448864"/>
                <a:ext cx="3863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111" r="-11111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977210" y="3038867"/>
                <a:ext cx="55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−0.2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210" y="3038867"/>
                <a:ext cx="559449" cy="276999"/>
              </a:xfrm>
              <a:prstGeom prst="rect">
                <a:avLst/>
              </a:prstGeom>
              <a:blipFill rotWithShape="0">
                <a:blip r:embed="rId4"/>
                <a:stretch>
                  <a:fillRect r="-769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28319" y="1858885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19" y="1858885"/>
                <a:ext cx="38632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375" r="-10938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028739" y="1648364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752157" y="2854060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3198992" y="1131159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2835006" y="2256271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>
            <a:stCxn id="50" idx="6"/>
            <a:endCxn id="52" idx="2"/>
          </p:cNvCxnSpPr>
          <p:nvPr/>
        </p:nvCxnSpPr>
        <p:spPr>
          <a:xfrm flipV="1">
            <a:off x="1545944" y="1389762"/>
            <a:ext cx="1653048" cy="5172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1" idx="6"/>
            <a:endCxn id="53" idx="3"/>
          </p:cNvCxnSpPr>
          <p:nvPr/>
        </p:nvCxnSpPr>
        <p:spPr>
          <a:xfrm flipV="1">
            <a:off x="2269362" y="2697733"/>
            <a:ext cx="641387" cy="414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50" idx="5"/>
            <a:endCxn id="53" idx="2"/>
          </p:cNvCxnSpPr>
          <p:nvPr/>
        </p:nvCxnSpPr>
        <p:spPr>
          <a:xfrm>
            <a:off x="1470201" y="2089826"/>
            <a:ext cx="1364805" cy="425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52" idx="4"/>
            <a:endCxn id="53" idx="7"/>
          </p:cNvCxnSpPr>
          <p:nvPr/>
        </p:nvCxnSpPr>
        <p:spPr>
          <a:xfrm flipH="1">
            <a:off x="3276468" y="1648364"/>
            <a:ext cx="181127" cy="683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64432" y="1242063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432" y="1242063"/>
                <a:ext cx="38632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111" r="-11111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896329" y="2358445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329" y="2358445"/>
                <a:ext cx="3863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524" r="-12698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731035" y="2948448"/>
                <a:ext cx="55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−0.2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5" y="2948448"/>
                <a:ext cx="55944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65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082144" y="1768466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44" y="1768466"/>
                <a:ext cx="3863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111" r="-12698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화살표: 오른쪽 6">
            <a:extLst>
              <a:ext uri="{FF2B5EF4-FFF2-40B4-BE49-F238E27FC236}">
                <a16:creationId xmlns:a16="http://schemas.microsoft.com/office/drawing/2014/main" id="{868141C8-718D-406B-A81F-B21913FA8847}"/>
              </a:ext>
            </a:extLst>
          </p:cNvPr>
          <p:cNvSpPr/>
          <p:nvPr/>
        </p:nvSpPr>
        <p:spPr>
          <a:xfrm>
            <a:off x="4927616" y="2024255"/>
            <a:ext cx="892628" cy="67469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1667752" y="3638062"/>
            <a:ext cx="7767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r=0.4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8732366" y="3639582"/>
            <a:ext cx="5319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r=?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996405" y="4393149"/>
            <a:ext cx="1291576" cy="6250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화살표 69"/>
          <p:cNvSpPr/>
          <p:nvPr/>
        </p:nvSpPr>
        <p:spPr>
          <a:xfrm>
            <a:off x="4240192" y="4589809"/>
            <a:ext cx="594167" cy="2970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6450027" y="4589809"/>
            <a:ext cx="594167" cy="2970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4996405" y="4569074"/>
            <a:ext cx="125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DD2B1CA-7C52-41B6-8000-97A90A646D07}"/>
                  </a:ext>
                </a:extLst>
              </p:cNvPr>
              <p:cNvSpPr txBox="1"/>
              <p:nvPr/>
            </p:nvSpPr>
            <p:spPr>
              <a:xfrm>
                <a:off x="2689348" y="4403370"/>
                <a:ext cx="1448467" cy="60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Cambria Math" panose="02040503050406030204" pitchFamily="18" charset="0"/>
                    <a:ea typeface="서울남산체 B" panose="02020503020101020101" pitchFamily="18" charset="-127"/>
                  </a:rPr>
                  <a:t>Network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)</m:t>
                    </m:r>
                  </m:oMath>
                </a14:m>
                <a:br>
                  <a:rPr lang="en-US" altLang="ko-KR" sz="1600" b="0" i="0" dirty="0">
                    <a:latin typeface="Cambria Math" panose="02040503050406030204" pitchFamily="18" charset="0"/>
                    <a:ea typeface="서울남산체 B" panose="02020503020101020101" pitchFamily="18" charset="-127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B" panose="02020503020101020101" pitchFamily="18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B" panose="02020503020101020101" pitchFamily="18" charset="-127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B" panose="02020503020101020101" pitchFamily="18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ADD2B1CA-7C52-41B6-8000-97A90A64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348" y="4403370"/>
                <a:ext cx="1448467" cy="604589"/>
              </a:xfrm>
              <a:prstGeom prst="rect">
                <a:avLst/>
              </a:prstGeom>
              <a:blipFill rotWithShape="0">
                <a:blip r:embed="rId10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DD2B1CA-7C52-41B6-8000-97A90A646D07}"/>
                  </a:ext>
                </a:extLst>
              </p:cNvPr>
              <p:cNvSpPr txBox="1"/>
              <p:nvPr/>
            </p:nvSpPr>
            <p:spPr>
              <a:xfrm>
                <a:off x="6438390" y="1911331"/>
                <a:ext cx="1448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Ω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ADD2B1CA-7C52-41B6-8000-97A90A64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390" y="1911331"/>
                <a:ext cx="1448467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D2B1CA-7C52-41B6-8000-97A90A646D07}"/>
                  </a:ext>
                </a:extLst>
              </p:cNvPr>
              <p:cNvSpPr txBox="1"/>
              <p:nvPr/>
            </p:nvSpPr>
            <p:spPr>
              <a:xfrm>
                <a:off x="6989084" y="4517561"/>
                <a:ext cx="995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altLang="ko-KR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ADD2B1CA-7C52-41B6-8000-97A90A64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084" y="4517561"/>
                <a:ext cx="99525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/>
          <p:cNvCxnSpPr>
            <a:stCxn id="31" idx="5"/>
            <a:endCxn id="46" idx="1"/>
          </p:cNvCxnSpPr>
          <p:nvPr/>
        </p:nvCxnSpPr>
        <p:spPr>
          <a:xfrm>
            <a:off x="7311571" y="2272531"/>
            <a:ext cx="1665639" cy="90483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2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89FA3-6FF8-4CD7-B27E-E03B23A8042B}"/>
              </a:ext>
            </a:extLst>
          </p:cNvPr>
          <p:cNvSpPr txBox="1"/>
          <p:nvPr/>
        </p:nvSpPr>
        <p:spPr>
          <a:xfrm>
            <a:off x="261545" y="5486315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Grow a given network (30 nodes) to 40 and assign frequencies to new nodes in 5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Comparison of</a:t>
            </a: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 r at the beginning and r at the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What is the best way to increase the r of the network?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629728" y="2033751"/>
            <a:ext cx="4932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Global: Average of all existing node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Local: Average value of adjacent nodes (red)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Random: Just random (normal distribution)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SAF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L" panose="02020503020101020101" pitchFamily="18" charset="-127"/>
                <a:ea typeface="SeoulNamsanC L" panose="02020503020101020101" pitchFamily="18" charset="-127"/>
              </a:rPr>
              <a:t>ALF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7518702" y="2375390"/>
            <a:ext cx="517205" cy="51720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8242120" y="3581086"/>
            <a:ext cx="517205" cy="51720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9688955" y="1858185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9324969" y="2983297"/>
            <a:ext cx="517205" cy="5172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6113897" y="2467676"/>
            <a:ext cx="517205" cy="51720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15" idx="6"/>
            <a:endCxn id="17" idx="2"/>
          </p:cNvCxnSpPr>
          <p:nvPr/>
        </p:nvCxnSpPr>
        <p:spPr>
          <a:xfrm flipV="1">
            <a:off x="8035907" y="2116788"/>
            <a:ext cx="1653048" cy="5172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6" idx="6"/>
            <a:endCxn id="18" idx="3"/>
          </p:cNvCxnSpPr>
          <p:nvPr/>
        </p:nvCxnSpPr>
        <p:spPr>
          <a:xfrm flipV="1">
            <a:off x="8759325" y="3424759"/>
            <a:ext cx="641387" cy="414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5" idx="5"/>
            <a:endCxn id="18" idx="2"/>
          </p:cNvCxnSpPr>
          <p:nvPr/>
        </p:nvCxnSpPr>
        <p:spPr>
          <a:xfrm>
            <a:off x="7960164" y="2816852"/>
            <a:ext cx="1364805" cy="425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7" idx="4"/>
            <a:endCxn id="18" idx="7"/>
          </p:cNvCxnSpPr>
          <p:nvPr/>
        </p:nvCxnSpPr>
        <p:spPr>
          <a:xfrm flipH="1">
            <a:off x="9766431" y="2375390"/>
            <a:ext cx="181127" cy="683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9" idx="6"/>
          </p:cNvCxnSpPr>
          <p:nvPr/>
        </p:nvCxnSpPr>
        <p:spPr>
          <a:xfrm flipV="1">
            <a:off x="6631102" y="2676173"/>
            <a:ext cx="887600" cy="5010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754395" y="1969089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395" y="1969089"/>
                <a:ext cx="38632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9375" r="-10938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386292" y="3085471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292" y="3085471"/>
                <a:ext cx="3863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111" r="-11111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20998" y="3675474"/>
                <a:ext cx="55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−0.2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998" y="3675474"/>
                <a:ext cx="559449" cy="276999"/>
              </a:xfrm>
              <a:prstGeom prst="rect">
                <a:avLst/>
              </a:prstGeom>
              <a:blipFill rotWithShape="0">
                <a:blip r:embed="rId4"/>
                <a:stretch>
                  <a:fillRect r="-769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572107" y="2495492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07" y="2495492"/>
                <a:ext cx="38632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375" r="-10938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57FE46E-21FD-4F96-B2BF-D421A6D763D0}"/>
              </a:ext>
            </a:extLst>
          </p:cNvPr>
          <p:cNvSpPr txBox="1"/>
          <p:nvPr/>
        </p:nvSpPr>
        <p:spPr>
          <a:xfrm>
            <a:off x="7976154" y="4276189"/>
            <a:ext cx="5319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r=?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D2B1CA-7C52-41B6-8000-97A90A646D07}"/>
                  </a:ext>
                </a:extLst>
              </p:cNvPr>
              <p:cNvSpPr txBox="1"/>
              <p:nvPr/>
            </p:nvSpPr>
            <p:spPr>
              <a:xfrm>
                <a:off x="5682178" y="2547938"/>
                <a:ext cx="1448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Ω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ADD2B1CA-7C52-41B6-8000-97A90A64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78" y="2547938"/>
                <a:ext cx="1448467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/>
          <p:cNvCxnSpPr>
            <a:stCxn id="19" idx="5"/>
            <a:endCxn id="27" idx="1"/>
          </p:cNvCxnSpPr>
          <p:nvPr/>
        </p:nvCxnSpPr>
        <p:spPr>
          <a:xfrm>
            <a:off x="6555359" y="2909138"/>
            <a:ext cx="1665639" cy="90483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35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81">
            <a:extLst>
              <a:ext uri="{FF2B5EF4-FFF2-40B4-BE49-F238E27FC236}">
                <a16:creationId xmlns:a16="http://schemas.microsoft.com/office/drawing/2014/main" id="{2DDE24DE-7C32-4E47-BA10-6C01F9C113DD}"/>
              </a:ext>
            </a:extLst>
          </p:cNvPr>
          <p:cNvGrpSpPr/>
          <p:nvPr/>
        </p:nvGrpSpPr>
        <p:grpSpPr>
          <a:xfrm>
            <a:off x="2" y="34131"/>
            <a:ext cx="12191999" cy="677581"/>
            <a:chOff x="0" y="34131"/>
            <a:chExt cx="13049258" cy="677581"/>
          </a:xfrm>
        </p:grpSpPr>
        <p:sp>
          <p:nvSpPr>
            <p:cNvPr id="11" name="Shape 177">
              <a:extLst>
                <a:ext uri="{FF2B5EF4-FFF2-40B4-BE49-F238E27FC236}">
                  <a16:creationId xmlns:a16="http://schemas.microsoft.com/office/drawing/2014/main" id="{AB7EE07C-4A85-425B-BE86-8C531A98592B}"/>
                </a:ext>
              </a:extLst>
            </p:cNvPr>
            <p:cNvSpPr txBox="1"/>
            <p:nvPr/>
          </p:nvSpPr>
          <p:spPr>
            <a:xfrm>
              <a:off x="129446" y="98010"/>
              <a:ext cx="625378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ko-KR" sz="2400" dirty="0">
                  <a:latin typeface="Helvetica" panose="020B0604020202020204" pitchFamily="34" charset="0"/>
                  <a:ea typeface="서울남산체 M" panose="02020503020101020101" pitchFamily="18" charset="-127"/>
                  <a:cs typeface="Helvetica" panose="020B0604020202020204" pitchFamily="34" charset="0"/>
                </a:rPr>
                <a:t>Optimal frequency for growing network</a:t>
              </a:r>
            </a:p>
          </p:txBody>
        </p:sp>
        <p:sp>
          <p:nvSpPr>
            <p:cNvPr id="12" name="Shape 178">
              <a:extLst>
                <a:ext uri="{FF2B5EF4-FFF2-40B4-BE49-F238E27FC236}">
                  <a16:creationId xmlns:a16="http://schemas.microsoft.com/office/drawing/2014/main" id="{C820B763-4862-4EBA-B337-3F2BEA2B90EC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Shape 179">
              <a:extLst>
                <a:ext uri="{FF2B5EF4-FFF2-40B4-BE49-F238E27FC236}">
                  <a16:creationId xmlns:a16="http://schemas.microsoft.com/office/drawing/2014/main" id="{63C83D03-903F-44FD-B29D-3E15853CCB14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4" name="Shape 180">
              <a:extLst>
                <a:ext uri="{FF2B5EF4-FFF2-40B4-BE49-F238E27FC236}">
                  <a16:creationId xmlns:a16="http://schemas.microsoft.com/office/drawing/2014/main" id="{4D95545B-2A65-482A-A04E-F572850A4238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389FA3-6FF8-4CD7-B27E-E03B23A8042B}"/>
                  </a:ext>
                </a:extLst>
              </p:cNvPr>
              <p:cNvSpPr txBox="1"/>
              <p:nvPr/>
            </p:nvSpPr>
            <p:spPr>
              <a:xfrm>
                <a:off x="261545" y="5486315"/>
                <a:ext cx="1106005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SeoulNamsanC L" panose="02020503020101020101" pitchFamily="18" charset="-127"/>
                    <a:ea typeface="SeoulNamsanC L" panose="02020503020101020101" pitchFamily="18" charset="-127"/>
                  </a:rPr>
                  <a:t>SAF and ALF compute the natural frequency of a new node in a growing network based on established results.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SeoulNamsanC L" panose="02020503020101020101" pitchFamily="18" charset="-127"/>
                    <a:ea typeface="SeoulNamsanC L" panose="02020503020101020101" pitchFamily="18" charset="-127"/>
                  </a:rPr>
                  <a:t>SAF: approximates the frequency that maximizes the order parameter.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SeoulNamsanC L" panose="02020503020101020101" pitchFamily="18" charset="-127"/>
                    <a:ea typeface="SeoulNamsanC L" panose="02020503020101020101" pitchFamily="18" charset="-127"/>
                  </a:rPr>
                  <a:t>ALF: approximates the frequency that minimizes mutual interactions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>
                    <a:latin typeface="SeoulNamsanC L" panose="02020503020101020101" pitchFamily="18" charset="-127"/>
                    <a:ea typeface="SeoulNamsanC L" panose="02020503020101020101" pitchFamily="18" charset="-127"/>
                  </a:rPr>
                  <a:t>power loss)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389FA3-6FF8-4CD7-B27E-E03B23A80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5" y="5486315"/>
                <a:ext cx="11060054" cy="1338828"/>
              </a:xfrm>
              <a:prstGeom prst="rect">
                <a:avLst/>
              </a:prstGeom>
              <a:blipFill>
                <a:blip r:embed="rId2"/>
                <a:stretch>
                  <a:fillRect l="-386" b="-409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5" y="3897477"/>
            <a:ext cx="3838704" cy="81303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6" y="2294849"/>
            <a:ext cx="3740613" cy="68406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558826" y="1726618"/>
            <a:ext cx="55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dirty="0"/>
              <a:t>SAF: I want to increase the order parameter as much as possible.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425866" y="3487211"/>
            <a:ext cx="5981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dirty="0"/>
              <a:t>ALF: We want to reduce the power loss of the entire network as much as possible.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07" y="1332866"/>
            <a:ext cx="1905793" cy="164605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DD2B1CA-7C52-41B6-8000-97A90A646D07}"/>
              </a:ext>
            </a:extLst>
          </p:cNvPr>
          <p:cNvSpPr txBox="1"/>
          <p:nvPr/>
        </p:nvSpPr>
        <p:spPr>
          <a:xfrm>
            <a:off x="6224262" y="875500"/>
            <a:ext cx="443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induction: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698" y="1512267"/>
            <a:ext cx="925840" cy="117722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8060786" y="3551175"/>
            <a:ext cx="517205" cy="517205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8784204" y="4756871"/>
            <a:ext cx="517205" cy="517205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10231039" y="3033970"/>
            <a:ext cx="517205" cy="517205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9867053" y="4159082"/>
            <a:ext cx="517205" cy="517205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61F53B-10D0-44E5-907C-538C4D1891E9}"/>
              </a:ext>
            </a:extLst>
          </p:cNvPr>
          <p:cNvSpPr/>
          <p:nvPr/>
        </p:nvSpPr>
        <p:spPr>
          <a:xfrm>
            <a:off x="6655981" y="3643461"/>
            <a:ext cx="517205" cy="51720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15" idx="6"/>
            <a:endCxn id="17" idx="2"/>
          </p:cNvCxnSpPr>
          <p:nvPr/>
        </p:nvCxnSpPr>
        <p:spPr>
          <a:xfrm flipV="1">
            <a:off x="8577991" y="3292573"/>
            <a:ext cx="1653048" cy="5172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6" idx="6"/>
            <a:endCxn id="18" idx="3"/>
          </p:cNvCxnSpPr>
          <p:nvPr/>
        </p:nvCxnSpPr>
        <p:spPr>
          <a:xfrm flipV="1">
            <a:off x="9301409" y="4600544"/>
            <a:ext cx="641387" cy="414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5" idx="5"/>
            <a:endCxn id="18" idx="2"/>
          </p:cNvCxnSpPr>
          <p:nvPr/>
        </p:nvCxnSpPr>
        <p:spPr>
          <a:xfrm>
            <a:off x="8502248" y="3992637"/>
            <a:ext cx="1364805" cy="425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7" idx="4"/>
            <a:endCxn id="18" idx="7"/>
          </p:cNvCxnSpPr>
          <p:nvPr/>
        </p:nvCxnSpPr>
        <p:spPr>
          <a:xfrm flipH="1">
            <a:off x="10308515" y="3551175"/>
            <a:ext cx="181127" cy="683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9" idx="6"/>
          </p:cNvCxnSpPr>
          <p:nvPr/>
        </p:nvCxnSpPr>
        <p:spPr>
          <a:xfrm flipV="1">
            <a:off x="7173186" y="3851958"/>
            <a:ext cx="887600" cy="5010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296479" y="3144874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479" y="3144874"/>
                <a:ext cx="3863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524" r="-12698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28376" y="4261256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376" y="4261256"/>
                <a:ext cx="38632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111" r="-11111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763082" y="4851259"/>
                <a:ext cx="55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−0.2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82" y="4851259"/>
                <a:ext cx="55944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769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14191" y="3671277"/>
                <a:ext cx="386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91" y="3671277"/>
                <a:ext cx="38632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9524" r="-12698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D2B1CA-7C52-41B6-8000-97A90A646D07}"/>
                  </a:ext>
                </a:extLst>
              </p:cNvPr>
              <p:cNvSpPr txBox="1"/>
              <p:nvPr/>
            </p:nvSpPr>
            <p:spPr>
              <a:xfrm>
                <a:off x="6224262" y="3723723"/>
                <a:ext cx="1448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Ω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B" panose="02020503020101020101" pitchFamily="18" charset="-127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D2B1CA-7C52-41B6-8000-97A90A64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62" y="3723723"/>
                <a:ext cx="1448467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 30"/>
          <p:cNvCxnSpPr>
            <a:stCxn id="19" idx="5"/>
            <a:endCxn id="27" idx="1"/>
          </p:cNvCxnSpPr>
          <p:nvPr/>
        </p:nvCxnSpPr>
        <p:spPr>
          <a:xfrm>
            <a:off x="7097443" y="4084923"/>
            <a:ext cx="1665639" cy="90483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화살표: 오른쪽 6">
            <a:extLst>
              <a:ext uri="{FF2B5EF4-FFF2-40B4-BE49-F238E27FC236}">
                <a16:creationId xmlns:a16="http://schemas.microsoft.com/office/drawing/2014/main" id="{868141C8-718D-406B-A81F-B21913FA8847}"/>
              </a:ext>
            </a:extLst>
          </p:cNvPr>
          <p:cNvSpPr/>
          <p:nvPr/>
        </p:nvSpPr>
        <p:spPr>
          <a:xfrm>
            <a:off x="5246148" y="3893000"/>
            <a:ext cx="892628" cy="67469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8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381532-278B-456D-8765-C5CE44C2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284817"/>
            <a:ext cx="11335080" cy="62883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5E558C-CD15-407A-995E-CBC402C81A92}"/>
              </a:ext>
            </a:extLst>
          </p:cNvPr>
          <p:cNvSpPr/>
          <p:nvPr/>
        </p:nvSpPr>
        <p:spPr>
          <a:xfrm>
            <a:off x="570451" y="2155970"/>
            <a:ext cx="5368955" cy="22314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1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B156C2-E0B7-4F38-BD1D-C62B03046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290265"/>
            <a:ext cx="11495314" cy="62774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50A38D-A833-40AC-B115-A5573090090C}"/>
              </a:ext>
            </a:extLst>
          </p:cNvPr>
          <p:cNvSpPr/>
          <p:nvPr/>
        </p:nvSpPr>
        <p:spPr>
          <a:xfrm>
            <a:off x="461394" y="2313264"/>
            <a:ext cx="5368955" cy="824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33C7C1-0728-41C9-A306-9E80A2173009}"/>
              </a:ext>
            </a:extLst>
          </p:cNvPr>
          <p:cNvSpPr/>
          <p:nvPr/>
        </p:nvSpPr>
        <p:spPr>
          <a:xfrm>
            <a:off x="6474703" y="2313264"/>
            <a:ext cx="3281694" cy="824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563B9-2E24-467D-B587-7E400514408E}"/>
              </a:ext>
            </a:extLst>
          </p:cNvPr>
          <p:cNvSpPr/>
          <p:nvPr/>
        </p:nvSpPr>
        <p:spPr>
          <a:xfrm>
            <a:off x="4085239" y="5536034"/>
            <a:ext cx="4303752" cy="11835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68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FA4C9D-8EF9-492F-8D74-72938359D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57"/>
            <a:ext cx="12192000" cy="6660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CB9294-1582-4B0F-9D7E-3E780F66F668}"/>
              </a:ext>
            </a:extLst>
          </p:cNvPr>
          <p:cNvSpPr/>
          <p:nvPr/>
        </p:nvSpPr>
        <p:spPr>
          <a:xfrm>
            <a:off x="292016" y="2690768"/>
            <a:ext cx="6737957" cy="5977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EE0DDB-666A-4502-B06E-5EB923748C7F}"/>
              </a:ext>
            </a:extLst>
          </p:cNvPr>
          <p:cNvSpPr/>
          <p:nvPr/>
        </p:nvSpPr>
        <p:spPr>
          <a:xfrm>
            <a:off x="4211073" y="5873403"/>
            <a:ext cx="3884303" cy="8857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38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4937</TotalTime>
  <Words>760</Words>
  <Application>Microsoft Office PowerPoint</Application>
  <PresentationFormat>Widescreen</PresentationFormat>
  <Paragraphs>156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맑은 고딕</vt:lpstr>
      <vt:lpstr>서울남산체 B</vt:lpstr>
      <vt:lpstr>SeoulNamsanC L</vt:lpstr>
      <vt:lpstr>Arial</vt:lpstr>
      <vt:lpstr>Cambria Math</vt:lpstr>
      <vt:lpstr>Helvetica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조원국</dc:creator>
  <cp:lastModifiedBy>Daekyung Lee</cp:lastModifiedBy>
  <cp:revision>144</cp:revision>
  <dcterms:created xsi:type="dcterms:W3CDTF">2020-09-16T05:55:20Z</dcterms:created>
  <dcterms:modified xsi:type="dcterms:W3CDTF">2025-11-24T12:03:44Z</dcterms:modified>
</cp:coreProperties>
</file>